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9"/>
  </p:notesMasterIdLst>
  <p:handoutMasterIdLst>
    <p:handoutMasterId r:id="rId10"/>
  </p:handoutMasterIdLst>
  <p:sldIdLst>
    <p:sldId id="294" r:id="rId5"/>
    <p:sldId id="301" r:id="rId6"/>
    <p:sldId id="299" r:id="rId7"/>
    <p:sldId id="300" r:id="rId8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5C2D91"/>
    <a:srgbClr val="96AB25"/>
    <a:srgbClr val="F37043"/>
    <a:srgbClr val="D80B8C"/>
    <a:srgbClr val="40B9EB"/>
    <a:srgbClr val="F2F5E8"/>
    <a:srgbClr val="FFFFFF"/>
    <a:srgbClr val="65BDFF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080" y="28"/>
      </p:cViewPr>
      <p:guideLst>
        <p:guide orient="horz" pos="79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C12F00-3CEC-4712-B63F-7E8509C50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0D550-CE1D-465C-9B9C-756B545480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CDF45-E336-4387-9BC0-E6A14341867C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4A6F7-9290-40EC-9C2C-035734E19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FFD1E-C0C6-462C-A8B9-52E7553A5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436D-3F22-43D4-913E-66748FA1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5440-8C3F-48B3-B398-EC60B8972C79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A02669-3485-4DC3-AF04-1A3780F60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0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D84F7F-166C-45B5-A3C5-6B783E832F96}"/>
              </a:ext>
            </a:extLst>
          </p:cNvPr>
          <p:cNvSpPr txBox="1"/>
          <p:nvPr userDrawn="1"/>
        </p:nvSpPr>
        <p:spPr>
          <a:xfrm rot="5400000">
            <a:off x="4051299" y="4013657"/>
            <a:ext cx="7086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cap="all" dirty="0">
                <a:solidFill>
                  <a:schemeClr val="bg1">
                    <a:alpha val="60000"/>
                  </a:schemeClr>
                </a:solidFill>
              </a:rPr>
              <a:t>Extreme Camp 2021</a:t>
            </a:r>
          </a:p>
        </p:txBody>
      </p:sp>
    </p:spTree>
    <p:extLst>
      <p:ext uri="{BB962C8B-B14F-4D97-AF65-F5344CB8AC3E}">
        <p14:creationId xmlns:p14="http://schemas.microsoft.com/office/powerpoint/2010/main" val="207666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4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6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48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7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80" r:id="rId2"/>
    <p:sldLayoutId id="2147483701" r:id="rId3"/>
    <p:sldLayoutId id="2147483681" r:id="rId4"/>
    <p:sldLayoutId id="2147483682" r:id="rId5"/>
    <p:sldLayoutId id="2147483683" r:id="rId6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44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firstyearblog.com/UNDER-THE-SEA-GRAHAM-CRACKERS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squaresigns.com/templates/s/closed-in-observance-of-memorial-day-template/" TargetMode="External"/><Relationship Id="rId9" Type="http://schemas.openxmlformats.org/officeDocument/2006/relationships/hyperlink" Target="https://storage.googleapis.com/dwcptunqrfjbre/drink-splash-icon.html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storage.googleapis.com/dwcptunqrfjbre/drink-splash-icon.html" TargetMode="External"/><Relationship Id="rId18" Type="http://schemas.openxmlformats.org/officeDocument/2006/relationships/image" Target="../media/image13.jpg"/><Relationship Id="rId26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hyperlink" Target="https://artshow24.com/fourth-of-july-crafts-for-kids/" TargetMode="External"/><Relationship Id="rId34" Type="http://schemas.openxmlformats.org/officeDocument/2006/relationships/image" Target="../media/image21.png"/><Relationship Id="rId7" Type="http://schemas.openxmlformats.org/officeDocument/2006/relationships/hyperlink" Target="https://storage.googleapis.com/dtsmkbbqyglhje/foam-party-logo.html" TargetMode="External"/><Relationship Id="rId12" Type="http://schemas.openxmlformats.org/officeDocument/2006/relationships/image" Target="../media/image5.jpg"/><Relationship Id="rId17" Type="http://schemas.openxmlformats.org/officeDocument/2006/relationships/hyperlink" Target="https://wallpapers.com/png/4th-of-july-bike-parade-png-qsr85-aex293ro6kx8p45v.html" TargetMode="External"/><Relationship Id="rId25" Type="http://schemas.openxmlformats.org/officeDocument/2006/relationships/hyperlink" Target="https://ar.inspiredpencil.com/pictures-2023/free-camping-vector-art" TargetMode="External"/><Relationship Id="rId33" Type="http://schemas.openxmlformats.org/officeDocument/2006/relationships/hyperlink" Target="https://en.wikipedia.org/wiki/Pet_Show!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jpg"/><Relationship Id="rId29" Type="http://schemas.openxmlformats.org/officeDocument/2006/relationships/hyperlink" Target="https://www.iconfinder.com/icons/2461971/boat_sea_submarine_swim_under_the_sea_ic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pinterest.co.uk/pin/910853093373715026/" TargetMode="External"/><Relationship Id="rId24" Type="http://schemas.openxmlformats.org/officeDocument/2006/relationships/image" Target="../media/image16.png"/><Relationship Id="rId32" Type="http://schemas.openxmlformats.org/officeDocument/2006/relationships/image" Target="../media/image20.jpeg"/><Relationship Id="rId5" Type="http://schemas.openxmlformats.org/officeDocument/2006/relationships/hyperlink" Target="https://www.freepik.com/premium-vector/juneteenth-celebrate-freedom-round-logo-design-with-striped-heart_28257153.htm" TargetMode="External"/><Relationship Id="rId15" Type="http://schemas.openxmlformats.org/officeDocument/2006/relationships/image" Target="../media/image11.jpg"/><Relationship Id="rId23" Type="http://schemas.openxmlformats.org/officeDocument/2006/relationships/hyperlink" Target="https://www.freepik.com/icon/dinosaur_5784613" TargetMode="External"/><Relationship Id="rId28" Type="http://schemas.openxmlformats.org/officeDocument/2006/relationships/image" Target="../media/image18.png"/><Relationship Id="rId10" Type="http://schemas.openxmlformats.org/officeDocument/2006/relationships/image" Target="../media/image9.jpg"/><Relationship Id="rId19" Type="http://schemas.openxmlformats.org/officeDocument/2006/relationships/hyperlink" Target="https://printable.esad.edu.br/en/printable-closed-for-4th-of-july-sign-template.html" TargetMode="External"/><Relationship Id="rId31" Type="http://schemas.openxmlformats.org/officeDocument/2006/relationships/hyperlink" Target="https://www.rawpixel.com/search/neon%203d%20icons%20png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swigert.dpsk12.org/2025/05/05/field-day/" TargetMode="External"/><Relationship Id="rId14" Type="http://schemas.openxmlformats.org/officeDocument/2006/relationships/image" Target="../media/image10.jpg"/><Relationship Id="rId22" Type="http://schemas.openxmlformats.org/officeDocument/2006/relationships/image" Target="../media/image15.png"/><Relationship Id="rId27" Type="http://schemas.openxmlformats.org/officeDocument/2006/relationships/hyperlink" Target="https://www.freepik.com/icon/hawaii_490800" TargetMode="External"/><Relationship Id="rId30" Type="http://schemas.openxmlformats.org/officeDocument/2006/relationships/image" Target="../media/image19.jpg"/><Relationship Id="rId35" Type="http://schemas.openxmlformats.org/officeDocument/2006/relationships/hyperlink" Target="https://ca.pinterest.com/pin/cheetah-heart-svg-valentine-clipart-valentine-svg-tumbler-sublimation-cheetah-print-svg-valentines-day-p--913104893197462256/" TargetMode="External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icons8.com/icons/set/snow-icon" TargetMode="External"/><Relationship Id="rId18" Type="http://schemas.openxmlformats.org/officeDocument/2006/relationships/hyperlink" Target="https://www.pinterest.com/pin/8444318043120040/" TargetMode="External"/><Relationship Id="rId26" Type="http://schemas.openxmlformats.org/officeDocument/2006/relationships/hyperlink" Target="https://es.vecteezy.com/png/24090331-fiesta-cucurucho-con-papel-picado-neon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34" Type="http://schemas.openxmlformats.org/officeDocument/2006/relationships/hyperlink" Target="https://www.rawpixel.com/search/celebrate" TargetMode="External"/><Relationship Id="rId7" Type="http://schemas.openxmlformats.org/officeDocument/2006/relationships/hyperlink" Target="https://wallpapers.com/png/4th-of-july-bike-parade-png-qsr85-aex293ro6kx8p45v.html" TargetMode="External"/><Relationship Id="rId12" Type="http://schemas.openxmlformats.org/officeDocument/2006/relationships/image" Target="../media/image22.jpg"/><Relationship Id="rId17" Type="http://schemas.openxmlformats.org/officeDocument/2006/relationships/image" Target="../media/image24.jpg"/><Relationship Id="rId25" Type="http://schemas.openxmlformats.org/officeDocument/2006/relationships/image" Target="../media/image27.png"/><Relationship Id="rId33" Type="http://schemas.openxmlformats.org/officeDocument/2006/relationships/image" Target="../media/image31.1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hyperlink" Target="https://storage.googleapis.com/dwcptunqrfjbre/drink-splash-icon.html" TargetMode="Externa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https://printable.esad.edu.br/en/printable-closed-for-4th-of-july-sign-template.html" TargetMode="External"/><Relationship Id="rId24" Type="http://schemas.openxmlformats.org/officeDocument/2006/relationships/hyperlink" Target="https://www.vecteezy.com/vector-art/15678195-bite-sugar-cookie-icon-color-outline-vector" TargetMode="External"/><Relationship Id="rId32" Type="http://schemas.openxmlformats.org/officeDocument/2006/relationships/hyperlink" Target="https://www.freepik.com/icon/pajamas_12692124" TargetMode="External"/><Relationship Id="rId5" Type="http://schemas.openxmlformats.org/officeDocument/2006/relationships/image" Target="../media/image11.jpg"/><Relationship Id="rId15" Type="http://schemas.openxmlformats.org/officeDocument/2006/relationships/hyperlink" Target="https://childhswv.org/programs-services/" TargetMode="External"/><Relationship Id="rId23" Type="http://schemas.openxmlformats.org/officeDocument/2006/relationships/image" Target="../media/image26.jpg"/><Relationship Id="rId28" Type="http://schemas.openxmlformats.org/officeDocument/2006/relationships/hyperlink" Target="https://www.freepik.com/icon/bubbles_2101422" TargetMode="External"/><Relationship Id="rId10" Type="http://schemas.openxmlformats.org/officeDocument/2006/relationships/image" Target="../media/image13.jpg"/><Relationship Id="rId19" Type="http://schemas.openxmlformats.org/officeDocument/2006/relationships/image" Target="../media/image5.jpg"/><Relationship Id="rId31" Type="http://schemas.openxmlformats.org/officeDocument/2006/relationships/image" Target="../media/image30.png"/><Relationship Id="rId4" Type="http://schemas.openxmlformats.org/officeDocument/2006/relationships/hyperlink" Target="https://storage.googleapis.com/dtsmkbbqyglhje/foam-party-logo.html" TargetMode="External"/><Relationship Id="rId9" Type="http://schemas.openxmlformats.org/officeDocument/2006/relationships/hyperlink" Target="https://artshow24.com/fourth-of-july-crafts-for-kids/" TargetMode="External"/><Relationship Id="rId14" Type="http://schemas.openxmlformats.org/officeDocument/2006/relationships/image" Target="../media/image23.jpg"/><Relationship Id="rId22" Type="http://schemas.openxmlformats.org/officeDocument/2006/relationships/hyperlink" Target="https://www.istockphoto.com/illustrations/clip-art-of-crazy-hat-day-ideas" TargetMode="External"/><Relationship Id="rId27" Type="http://schemas.openxmlformats.org/officeDocument/2006/relationships/image" Target="../media/image28.png"/><Relationship Id="rId30" Type="http://schemas.openxmlformats.org/officeDocument/2006/relationships/hyperlink" Target="https://pngtree.com/so/sidewalk-chalk" TargetMode="External"/><Relationship Id="rId8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5EC1267-D0C9-4682-9BAF-52991C66A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41994"/>
              </p:ext>
            </p:extLst>
          </p:nvPr>
        </p:nvGraphicFramePr>
        <p:xfrm>
          <a:off x="474915" y="1671283"/>
          <a:ext cx="6822570" cy="7368582"/>
        </p:xfrm>
        <a:graphic>
          <a:graphicData uri="http://schemas.openxmlformats.org/drawingml/2006/table">
            <a:tbl>
              <a:tblPr/>
              <a:tblGrid>
                <a:gridCol w="1364514">
                  <a:extLst>
                    <a:ext uri="{9D8B030D-6E8A-4147-A177-3AD203B41FA5}">
                      <a16:colId xmlns:a16="http://schemas.microsoft.com/office/drawing/2014/main" val="2496349887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1287600649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3848536565"/>
                    </a:ext>
                  </a:extLst>
                </a:gridCol>
                <a:gridCol w="1176573">
                  <a:extLst>
                    <a:ext uri="{9D8B030D-6E8A-4147-A177-3AD203B41FA5}">
                      <a16:colId xmlns:a16="http://schemas.microsoft.com/office/drawing/2014/main" val="2006107966"/>
                    </a:ext>
                  </a:extLst>
                </a:gridCol>
                <a:gridCol w="1552455">
                  <a:extLst>
                    <a:ext uri="{9D8B030D-6E8A-4147-A177-3AD203B41FA5}">
                      <a16:colId xmlns:a16="http://schemas.microsoft.com/office/drawing/2014/main" val="616661434"/>
                    </a:ext>
                  </a:extLst>
                </a:gridCol>
              </a:tblGrid>
              <a:tr h="34847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01267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6722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617901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30590"/>
                  </a:ext>
                </a:extLst>
              </a:tr>
              <a:tr h="1103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35108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26"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What’s Cooking Wednesday!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Under the Sea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Treats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STEM CLUB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29"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INTERMEDIATE 9:30-10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PPK  10-10:30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  1-1:30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65189"/>
                  </a:ext>
                </a:extLst>
              </a:tr>
            </a:tbl>
          </a:graphicData>
        </a:graphic>
      </p:graphicFrame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43053E6B-71E5-003F-EB83-BB991D9F26B8}"/>
              </a:ext>
            </a:extLst>
          </p:cNvPr>
          <p:cNvSpPr txBox="1">
            <a:spLocks/>
          </p:cNvSpPr>
          <p:nvPr/>
        </p:nvSpPr>
        <p:spPr>
          <a:xfrm>
            <a:off x="2172911" y="233494"/>
            <a:ext cx="5284244" cy="1263593"/>
          </a:xfrm>
          <a:prstGeom prst="rect">
            <a:avLst/>
          </a:prstGeom>
        </p:spPr>
        <p:txBody>
          <a:bodyPr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3500" b="1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3600" b="0" kern="1200">
                <a:solidFill>
                  <a:srgbClr val="F37043"/>
                </a:solidFill>
                <a:latin typeface="Franklin Gothic Medium Cond" panose="020B0606030402020204" pitchFamily="34" charset="0"/>
                <a:ea typeface="+mn-ea"/>
                <a:cs typeface="PraterSansPro" panose="020B0504020101020102" pitchFamily="34" charset="0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Preschool Summer Program</a:t>
            </a:r>
          </a:p>
          <a:p>
            <a:pPr lvl="2">
              <a:lnSpc>
                <a:spcPts val="5500"/>
              </a:lnSpc>
              <a:spcBef>
                <a:spcPts val="0"/>
              </a:spcBef>
            </a:pPr>
            <a:r>
              <a:rPr lang="en-US" sz="5000" dirty="0">
                <a:solidFill>
                  <a:srgbClr val="00A1E4"/>
                </a:solidFill>
                <a:latin typeface="Franklin Gothic Heavy" panose="020B0903020102020204" pitchFamily="34" charset="0"/>
              </a:rPr>
              <a:t>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24C895-2C3E-CB90-47DD-300CD6352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58" y="334229"/>
            <a:ext cx="1076666" cy="1010218"/>
          </a:xfrm>
          <a:prstGeom prst="rect">
            <a:avLst/>
          </a:prstGeom>
        </p:spPr>
      </p:pic>
      <p:sp>
        <p:nvSpPr>
          <p:cNvPr id="35" name="Text Box 6">
            <a:extLst>
              <a:ext uri="{FF2B5EF4-FFF2-40B4-BE49-F238E27FC236}">
                <a16:creationId xmlns:a16="http://schemas.microsoft.com/office/drawing/2014/main" id="{EBBE8995-8D5C-429C-5D55-C88055D3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20" y="9345753"/>
            <a:ext cx="7123821" cy="3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3180 Peachtree Parkway, Suwanee GA |  470 239 8373</a:t>
            </a:r>
          </a:p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Carrington Suwanee.com |  Christinakraft@CarringtonAcademy.com</a:t>
            </a:r>
            <a:endParaRPr lang="en-US" altLang="en-US" sz="1400" dirty="0">
              <a:solidFill>
                <a:srgbClr val="5C2D91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B8EFC993-112F-E3AA-C965-7DAD15241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90" y="9309095"/>
            <a:ext cx="1524000" cy="1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algn="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Calendar is subject to change.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984FF4-5CDD-4BEB-9D65-D261103E9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8180" y="7997476"/>
            <a:ext cx="1331021" cy="886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C3CCD3-FCC8-475B-849F-E225791D2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3450338" y="8304411"/>
            <a:ext cx="871724" cy="579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B57DB3-4ADD-42F3-9D12-2E5C33B82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165" y="7975790"/>
            <a:ext cx="930003" cy="9300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73E92A-BB2A-4DD3-B464-48548802F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16271" y="8219667"/>
            <a:ext cx="820198" cy="8201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A9A1C5-5342-40E2-8538-30AB8DFC7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160861" y="8170163"/>
            <a:ext cx="820198" cy="8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76AE8-5939-9180-0E06-8F63B6FB1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5B9DF78-AC5E-5DD5-D6FE-DCE2E3535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87247"/>
              </p:ext>
            </p:extLst>
          </p:nvPr>
        </p:nvGraphicFramePr>
        <p:xfrm>
          <a:off x="474915" y="1527470"/>
          <a:ext cx="6822570" cy="7744689"/>
        </p:xfrm>
        <a:graphic>
          <a:graphicData uri="http://schemas.openxmlformats.org/drawingml/2006/table">
            <a:tbl>
              <a:tblPr/>
              <a:tblGrid>
                <a:gridCol w="1364514">
                  <a:extLst>
                    <a:ext uri="{9D8B030D-6E8A-4147-A177-3AD203B41FA5}">
                      <a16:colId xmlns:a16="http://schemas.microsoft.com/office/drawing/2014/main" val="2496349887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1287600649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3848536565"/>
                    </a:ext>
                  </a:extLst>
                </a:gridCol>
                <a:gridCol w="1196238">
                  <a:extLst>
                    <a:ext uri="{9D8B030D-6E8A-4147-A177-3AD203B41FA5}">
                      <a16:colId xmlns:a16="http://schemas.microsoft.com/office/drawing/2014/main" val="2006107966"/>
                    </a:ext>
                  </a:extLst>
                </a:gridCol>
                <a:gridCol w="1532790">
                  <a:extLst>
                    <a:ext uri="{9D8B030D-6E8A-4147-A177-3AD203B41FA5}">
                      <a16:colId xmlns:a16="http://schemas.microsoft.com/office/drawing/2014/main" val="616661434"/>
                    </a:ext>
                  </a:extLst>
                </a:gridCol>
              </a:tblGrid>
              <a:tr h="34847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01267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DINOSAUR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CAMPING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SAND ART CREATIONS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  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INTERMEDIATE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PPK  10-10:30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  1-1:30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6722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8.  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STEM CLUB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HAWAIIAN 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FATHERS DAY 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FIELD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617901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Best Ice Cream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On Wheels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17What’s Cooking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 White &amp; Blue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Fruit Cones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UNDER THE SEA DAY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Juneteenth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Camp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30590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L="228600" marR="0" lvl="0" indent="-22860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26"/>
                        <a:tabLst/>
                        <a:defRPr/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NEON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PET SHOW DAY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CHEETAH PRINT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  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INTERMEDIATE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PPK  10-10:30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  1-1:30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35108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29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STEM CLUB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 </a:t>
                      </a: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Decorate  Bike or Trike Day!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Americana Craft Day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65189"/>
                  </a:ext>
                </a:extLst>
              </a:tr>
            </a:tbl>
          </a:graphicData>
        </a:graphic>
      </p:graphicFrame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4DC701B5-A0F9-86A1-5D76-EA373685C394}"/>
              </a:ext>
            </a:extLst>
          </p:cNvPr>
          <p:cNvSpPr txBox="1">
            <a:spLocks/>
          </p:cNvSpPr>
          <p:nvPr/>
        </p:nvSpPr>
        <p:spPr>
          <a:xfrm>
            <a:off x="2172911" y="233494"/>
            <a:ext cx="5284244" cy="1263593"/>
          </a:xfrm>
          <a:prstGeom prst="rect">
            <a:avLst/>
          </a:prstGeom>
        </p:spPr>
        <p:txBody>
          <a:bodyPr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3500" b="1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3600" b="0" kern="1200">
                <a:solidFill>
                  <a:srgbClr val="F37043"/>
                </a:solidFill>
                <a:latin typeface="Franklin Gothic Medium Cond" panose="020B0606030402020204" pitchFamily="34" charset="0"/>
                <a:ea typeface="+mn-ea"/>
                <a:cs typeface="PraterSansPro" panose="020B0504020101020102" pitchFamily="34" charset="0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Preschool Summer Program</a:t>
            </a:r>
          </a:p>
          <a:p>
            <a:pPr lvl="2">
              <a:lnSpc>
                <a:spcPts val="5500"/>
              </a:lnSpc>
              <a:spcBef>
                <a:spcPts val="0"/>
              </a:spcBef>
            </a:pPr>
            <a:r>
              <a:rPr lang="en-US" sz="5000" dirty="0">
                <a:solidFill>
                  <a:srgbClr val="00A1E4"/>
                </a:solidFill>
                <a:latin typeface="Franklin Gothic Heavy" panose="020B0903020102020204" pitchFamily="34" charset="0"/>
              </a:rPr>
              <a:t>June 2026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EB00DF8-CD2F-0022-4386-ADA42CB2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20" y="9345753"/>
            <a:ext cx="7123821" cy="3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3180 Peachtree Parkway, Suwanee GA |  470 239 8373</a:t>
            </a:r>
          </a:p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Carrington Suwanee.com |  Christinakraft@CarringtonAcademy.com</a:t>
            </a:r>
            <a:endParaRPr lang="en-US" altLang="en-US" sz="1400" dirty="0">
              <a:solidFill>
                <a:srgbClr val="5C2D9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B003590-DFCD-D150-4ABB-F7B1A8733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90" y="9309095"/>
            <a:ext cx="1524000" cy="1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algn="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Calendar is subject to change.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9D917D-8780-A5BF-EA25-C560A7F5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58" y="334229"/>
            <a:ext cx="1076666" cy="1010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A82ACE-3F74-406E-84F3-8466F2EA0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850" y="3903245"/>
            <a:ext cx="930003" cy="9300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38733A-C912-4EA2-831B-7A8033ED3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5220" y="5452305"/>
            <a:ext cx="886501" cy="886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0E0CE5-DBB4-451E-ADFF-1346144BA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08468" y="3872874"/>
            <a:ext cx="1253815" cy="759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1AAAC-1D73-4FC2-95A8-F58D34808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839018" y="4078507"/>
            <a:ext cx="1387967" cy="494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C68FD6-C3AD-40A5-8A9F-0BDB8551F9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815033" y="2527089"/>
            <a:ext cx="698760" cy="6987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DC421C-5B59-4CA6-9E81-E878935A96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15118" y="2558734"/>
            <a:ext cx="717145" cy="717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F7DDF9-4AC4-49C4-9A4D-5C9B4D2989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15118" y="4078507"/>
            <a:ext cx="717145" cy="7171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621D2C-2AA1-46C7-91A9-931AD96A85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15118" y="5592500"/>
            <a:ext cx="717146" cy="7171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F4A199-85D0-46F2-9006-574B2DEF4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137017" y="2540891"/>
            <a:ext cx="791967" cy="7919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C8FDF5-F00F-4072-9B9E-ED3C768C66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73886" y="7006550"/>
            <a:ext cx="765347" cy="7653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60A4A0-A2FA-4D03-A70D-3024747D65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134620" y="6957888"/>
            <a:ext cx="796762" cy="7967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C0817C-ED51-4C0E-A80E-7B24A8A36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15118" y="8552480"/>
            <a:ext cx="765347" cy="7653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2E67CC-BF92-4419-97FC-75204A52D4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50" y="5795059"/>
            <a:ext cx="775450" cy="5164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0E0639-55CC-4E8C-BEBD-468D32BA85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21" y="5362664"/>
            <a:ext cx="930005" cy="9311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9FA38B-D145-4091-BCAF-DABFC5DB16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24445" y="8200170"/>
            <a:ext cx="1524001" cy="15240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C70250-4618-495D-BF35-F218D1263D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5983715" y="8244542"/>
            <a:ext cx="1156550" cy="7097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C7897B-56C9-4201-B830-4D31E59E4FF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4719484" y="8416810"/>
            <a:ext cx="1050518" cy="7755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9D039C-D56E-4FD7-B7D9-9D56F601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2043248" y="2321301"/>
            <a:ext cx="930005" cy="9300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50EA80-2B86-4153-8E8B-D932934193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3406083" y="2292578"/>
            <a:ext cx="933271" cy="9332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E4BD33C-75FD-4CF9-900D-9C792397402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4784994" y="3877846"/>
            <a:ext cx="862867" cy="862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5D9EEC-1225-4813-8AA3-39105C8F8C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728190" y="5306822"/>
            <a:ext cx="976473" cy="9764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185BDC-4FFD-49A7-BA45-A19CBA6C10A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057133" y="6786522"/>
            <a:ext cx="930006" cy="9300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1438D5-2625-4479-9CF4-664009375B5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3368897" y="6747836"/>
            <a:ext cx="1028128" cy="9231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8FD0D4D-6B95-4843-9F5E-A6E7C650421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4741077" y="6905656"/>
            <a:ext cx="815117" cy="6917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F891890-9830-4A28-A8E2-E139AC487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850" y="8360624"/>
            <a:ext cx="930003" cy="9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903A-4DD6-96AC-8425-05E6FF66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B694AE-D8F5-9DF5-5982-67650EC5F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22532"/>
              </p:ext>
            </p:extLst>
          </p:nvPr>
        </p:nvGraphicFramePr>
        <p:xfrm>
          <a:off x="449800" y="1584814"/>
          <a:ext cx="6822570" cy="7744689"/>
        </p:xfrm>
        <a:graphic>
          <a:graphicData uri="http://schemas.openxmlformats.org/drawingml/2006/table">
            <a:tbl>
              <a:tblPr/>
              <a:tblGrid>
                <a:gridCol w="1364514">
                  <a:extLst>
                    <a:ext uri="{9D8B030D-6E8A-4147-A177-3AD203B41FA5}">
                      <a16:colId xmlns:a16="http://schemas.microsoft.com/office/drawing/2014/main" val="2496349887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1287600649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3848536565"/>
                    </a:ext>
                  </a:extLst>
                </a:gridCol>
                <a:gridCol w="1147077">
                  <a:extLst>
                    <a:ext uri="{9D8B030D-6E8A-4147-A177-3AD203B41FA5}">
                      <a16:colId xmlns:a16="http://schemas.microsoft.com/office/drawing/2014/main" val="2006107966"/>
                    </a:ext>
                  </a:extLst>
                </a:gridCol>
                <a:gridCol w="1581951">
                  <a:extLst>
                    <a:ext uri="{9D8B030D-6E8A-4147-A177-3AD203B41FA5}">
                      <a16:colId xmlns:a16="http://schemas.microsoft.com/office/drawing/2014/main" val="616661434"/>
                    </a:ext>
                  </a:extLst>
                </a:gridCol>
              </a:tblGrid>
              <a:tr h="34847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01267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DECORATE A BIKE OR TRIKE!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AMERICANA CRAFT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4</a:t>
                      </a:r>
                      <a:r>
                        <a:rPr lang="en-US" sz="1050" kern="14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Holiday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Camp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46722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CRAZY HAT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IN JULY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NATIONAL SUGAR COOKIE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kumimoji="0" lang="en-US" sz="1050" b="1" i="0" u="none" strike="noStrike" kern="14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INTERMEDIATE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PPK  10-10:30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  1-1:30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617901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kumimoji="0" lang="en-US" sz="1050" b="1" i="0" u="none" strike="noStrike" kern="14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Best Ice Cream on Wheels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GLOW PARTY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FAIRY TALE BALL DAY!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30590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kumimoji="0" lang="en-US" sz="1050" b="1" i="0" u="none" strike="noStrike" kern="14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CLUB</a:t>
                      </a: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BUBBLE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CHALK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 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INTERMEDIATE 9:30-10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PPK  10-10:30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  1-1:30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35108"/>
                  </a:ext>
                </a:extLst>
              </a:tr>
              <a:tr h="14792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r>
                        <a:rPr kumimoji="0" lang="en-US" sz="1050" b="1" i="0" u="none" strike="noStrike" kern="14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TODDLERS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BEGINNERS 10-10:30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PAJAMA DAY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Whats</a:t>
                      </a: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Cooking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TO SCHOOL PARTY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r>
                        <a:rPr kumimoji="0" lang="en-US" sz="1050" b="1" i="0" u="none" strike="noStrike" kern="14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WATER DAY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INTERMEDIATE 9:30-10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PPK  10-10:30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  1-1:30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65189"/>
                  </a:ext>
                </a:extLst>
              </a:tr>
            </a:tbl>
          </a:graphicData>
        </a:graphic>
      </p:graphicFrame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E5549BB-FCD4-0477-BC08-302B20837663}"/>
              </a:ext>
            </a:extLst>
          </p:cNvPr>
          <p:cNvSpPr txBox="1">
            <a:spLocks/>
          </p:cNvSpPr>
          <p:nvPr/>
        </p:nvSpPr>
        <p:spPr>
          <a:xfrm>
            <a:off x="2172911" y="233494"/>
            <a:ext cx="5284244" cy="1263593"/>
          </a:xfrm>
          <a:prstGeom prst="rect">
            <a:avLst/>
          </a:prstGeom>
        </p:spPr>
        <p:txBody>
          <a:bodyPr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3500" b="1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3600" b="0" kern="1200">
                <a:solidFill>
                  <a:srgbClr val="F37043"/>
                </a:solidFill>
                <a:latin typeface="Franklin Gothic Medium Cond" panose="020B0606030402020204" pitchFamily="34" charset="0"/>
                <a:ea typeface="+mn-ea"/>
                <a:cs typeface="PraterSansPro" panose="020B0504020101020102" pitchFamily="34" charset="0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Preschool Summer Program</a:t>
            </a:r>
          </a:p>
          <a:p>
            <a:pPr lvl="2">
              <a:lnSpc>
                <a:spcPts val="5500"/>
              </a:lnSpc>
              <a:spcBef>
                <a:spcPts val="0"/>
              </a:spcBef>
            </a:pPr>
            <a:r>
              <a:rPr lang="en-US" sz="5000" dirty="0">
                <a:solidFill>
                  <a:srgbClr val="00A1E4"/>
                </a:solidFill>
                <a:latin typeface="Franklin Gothic Heavy" panose="020B0903020102020204" pitchFamily="34" charset="0"/>
              </a:rPr>
              <a:t>July 2026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A8627B2-29AE-A825-47DB-BF015816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20" y="9345753"/>
            <a:ext cx="7123821" cy="3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3180 Peachtree Parkway, Suwanee GA |  470 239 8373</a:t>
            </a:r>
          </a:p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Carrington Suwanee.com |  Christinakraft@CarringtonAcademy.com</a:t>
            </a:r>
            <a:endParaRPr lang="en-US" altLang="en-US" sz="1400" dirty="0">
              <a:solidFill>
                <a:srgbClr val="5C2D9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263BA8C-00AF-2195-F7E4-F155FBD7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90" y="9309095"/>
            <a:ext cx="1524000" cy="1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algn="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Calendar is subject to change.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D13ECC-2A41-04F9-9C1F-CD81D443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941" y="244197"/>
            <a:ext cx="1076666" cy="1010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F4E9F5-9DDA-4599-BBB8-299B284AE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5797" y="5212797"/>
            <a:ext cx="1253815" cy="759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860B11-F835-4787-BD3A-50A89230C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88" y="5374624"/>
            <a:ext cx="828093" cy="8291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F6E104-96FE-4787-9290-CF9235A9C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24198" y="2133639"/>
            <a:ext cx="1524001" cy="1524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3843C8-10F4-4F2A-BEF0-02345A33B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39624" y="2489696"/>
            <a:ext cx="1121556" cy="8280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AC6BC2-799A-45AB-A28E-9A385A9D7D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89934" y="2548857"/>
            <a:ext cx="1156550" cy="709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8E18F6-A27F-4D28-ADAE-4A9063C15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506497" y="4040031"/>
            <a:ext cx="759405" cy="759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B0DFD4-37C7-42DB-B59A-CBAA0FFC5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849220" y="5549761"/>
            <a:ext cx="1474769" cy="475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DA294D-3988-42B3-AE37-20BC30081E3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78" y="6836628"/>
            <a:ext cx="930003" cy="9300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CF8879-A401-4197-AB2C-6889E166DD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704513" y="8581630"/>
            <a:ext cx="416382" cy="622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E2C7A5-EA6F-460C-972E-869DDC1B1D2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089934" y="8591950"/>
            <a:ext cx="717145" cy="7171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FCC2DE-998E-4A7D-AB02-7EF944E8E1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37" y="5549761"/>
            <a:ext cx="717145" cy="717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CAE842-C991-46CB-9072-37859465D4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63936" y="7011859"/>
            <a:ext cx="717145" cy="717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D06D91-A90E-44E8-AC6D-292FFC59B5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63935" y="8569813"/>
            <a:ext cx="717145" cy="717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7A09B3-D796-4595-B06F-193EE58FA1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067270" y="4120046"/>
            <a:ext cx="717145" cy="7171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BCC7C5-68AB-45B8-B06B-303E92D744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089934" y="7042446"/>
            <a:ext cx="717145" cy="7171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24E154-EC0B-40EB-87D2-851560F7CC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37" y="4107018"/>
            <a:ext cx="717145" cy="7171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AA878C-0E6B-48E8-81E1-1924DD3D29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984456" y="3880464"/>
            <a:ext cx="932688" cy="9189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0737B3-43F7-4BD2-8358-21E2517B94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4754210" y="4074475"/>
            <a:ext cx="782230" cy="7822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3FDC79-30FD-4DA5-84F7-F9D325F1962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4773337" y="5421530"/>
            <a:ext cx="782230" cy="7822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D091CAB-26CC-4E11-B867-1CBA599D6B6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3262014" y="6943573"/>
            <a:ext cx="1121556" cy="8160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F55099-C5F0-41D6-B920-F38809BFE25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4522426" y="6678495"/>
            <a:ext cx="1253816" cy="12538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B2BAC0A-9A48-492B-A823-4B3063B6F1B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>
            <a:off x="2034644" y="8312006"/>
            <a:ext cx="868037" cy="8680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3F6FC4C-AB36-4ACC-9838-8699AF9185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4628073" y="8430028"/>
            <a:ext cx="1034503" cy="7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38256-77F8-0D84-674E-304757A37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7F55CCF-1AA8-6017-D47B-927EF90DB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41118"/>
              </p:ext>
            </p:extLst>
          </p:nvPr>
        </p:nvGraphicFramePr>
        <p:xfrm>
          <a:off x="501420" y="1564404"/>
          <a:ext cx="6822570" cy="7771527"/>
        </p:xfrm>
        <a:graphic>
          <a:graphicData uri="http://schemas.openxmlformats.org/drawingml/2006/table">
            <a:tbl>
              <a:tblPr/>
              <a:tblGrid>
                <a:gridCol w="1364514">
                  <a:extLst>
                    <a:ext uri="{9D8B030D-6E8A-4147-A177-3AD203B41FA5}">
                      <a16:colId xmlns:a16="http://schemas.microsoft.com/office/drawing/2014/main" val="2496349887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1287600649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3848536565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2006107966"/>
                    </a:ext>
                  </a:extLst>
                </a:gridCol>
                <a:gridCol w="1364514">
                  <a:extLst>
                    <a:ext uri="{9D8B030D-6E8A-4147-A177-3AD203B41FA5}">
                      <a16:colId xmlns:a16="http://schemas.microsoft.com/office/drawing/2014/main" val="616661434"/>
                    </a:ext>
                  </a:extLst>
                </a:gridCol>
              </a:tblGrid>
              <a:tr h="37523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Ultra Bold" panose="020B0A02020104020203" pitchFamily="34" charset="0"/>
                      </a:endParaRPr>
                    </a:p>
                  </a:txBody>
                  <a:tcPr marL="65002" marR="65002" marT="158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01267"/>
                  </a:ext>
                </a:extLst>
              </a:tr>
              <a:tr h="14792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46722"/>
                  </a:ext>
                </a:extLst>
              </a:tr>
              <a:tr h="14792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617901"/>
                  </a:ext>
                </a:extLst>
              </a:tr>
              <a:tr h="14792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30590"/>
                  </a:ext>
                </a:extLst>
              </a:tr>
              <a:tr h="14792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35108"/>
                  </a:ext>
                </a:extLst>
              </a:tr>
              <a:tr h="14792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05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50" kern="140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34" marR="64434" marT="31937" marB="31937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65189"/>
                  </a:ext>
                </a:extLst>
              </a:tr>
            </a:tbl>
          </a:graphicData>
        </a:graphic>
      </p:graphicFrame>
      <p:sp>
        <p:nvSpPr>
          <p:cNvPr id="29" name="Text Box 6">
            <a:extLst>
              <a:ext uri="{FF2B5EF4-FFF2-40B4-BE49-F238E27FC236}">
                <a16:creationId xmlns:a16="http://schemas.microsoft.com/office/drawing/2014/main" id="{B3FE4300-97F1-DAD4-79A9-2D680FF2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20" y="9345753"/>
            <a:ext cx="7123821" cy="3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3180 Peachtree Parkway, Suwanee GA |  470 239 8373</a:t>
            </a:r>
          </a:p>
          <a:p>
            <a:pPr marR="21013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5C2D91"/>
                </a:solidFill>
                <a:latin typeface="Franklin Gothic Demi" panose="020B0703020102020204" pitchFamily="34" charset="0"/>
              </a:rPr>
              <a:t>Carrington Suwanee.com |  Christinakraft@CarringtonAcademy.com</a:t>
            </a:r>
            <a:endParaRPr lang="en-US" altLang="en-US" sz="1400" dirty="0">
              <a:solidFill>
                <a:srgbClr val="5C2D91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7863D3DE-2486-DFB6-E789-C9E2E99F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90" y="9309095"/>
            <a:ext cx="1524000" cy="1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algn="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Calendar is subject to change.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7F1AA6F-6F1F-747D-7558-EBF0DE1A3090}"/>
              </a:ext>
            </a:extLst>
          </p:cNvPr>
          <p:cNvSpPr txBox="1">
            <a:spLocks/>
          </p:cNvSpPr>
          <p:nvPr/>
        </p:nvSpPr>
        <p:spPr>
          <a:xfrm>
            <a:off x="2172911" y="233494"/>
            <a:ext cx="5284244" cy="1263593"/>
          </a:xfrm>
          <a:prstGeom prst="rect">
            <a:avLst/>
          </a:prstGeom>
        </p:spPr>
        <p:txBody>
          <a:bodyPr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3500" b="1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3600" b="0" kern="1200">
                <a:solidFill>
                  <a:srgbClr val="F37043"/>
                </a:solidFill>
                <a:latin typeface="Franklin Gothic Medium Cond" panose="020B0606030402020204" pitchFamily="34" charset="0"/>
                <a:ea typeface="+mn-ea"/>
                <a:cs typeface="PraterSansPro" panose="020B0504020101020102" pitchFamily="34" charset="0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37043"/>
                </a:solidFill>
                <a:latin typeface="+mj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Preschool Summer Program</a:t>
            </a:r>
          </a:p>
          <a:p>
            <a:pPr lvl="2">
              <a:lnSpc>
                <a:spcPts val="5500"/>
              </a:lnSpc>
              <a:spcBef>
                <a:spcPts val="0"/>
              </a:spcBef>
            </a:pPr>
            <a:r>
              <a:rPr lang="en-US" sz="5000" dirty="0">
                <a:solidFill>
                  <a:srgbClr val="00A1E4"/>
                </a:solidFill>
                <a:latin typeface="Franklin Gothic Heavy" panose="020B0903020102020204" pitchFamily="34" charset="0"/>
              </a:rPr>
              <a:t>August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3FC40-4376-A3DF-2DD7-84CE14CCAAB1}"/>
              </a:ext>
            </a:extLst>
          </p:cNvPr>
          <p:cNvSpPr txBox="1"/>
          <p:nvPr/>
        </p:nvSpPr>
        <p:spPr>
          <a:xfrm>
            <a:off x="-2185566" y="1828785"/>
            <a:ext cx="190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Activity Blocks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D31B8-EDB0-B725-8B8E-B9DC0D419BC2}"/>
              </a:ext>
            </a:extLst>
          </p:cNvPr>
          <p:cNvSpPr txBox="1"/>
          <p:nvPr/>
        </p:nvSpPr>
        <p:spPr>
          <a:xfrm>
            <a:off x="-2314807" y="5192390"/>
            <a:ext cx="215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Use activity block logos to represent the activity on the calendar. </a:t>
            </a:r>
          </a:p>
        </p:txBody>
      </p:sp>
      <p:pic>
        <p:nvPicPr>
          <p:cNvPr id="8" name="Picture 7" descr="A yellow paint palette and paintbrush&#10;&#10;AI-generated content may be incorrect.">
            <a:extLst>
              <a:ext uri="{FF2B5EF4-FFF2-40B4-BE49-F238E27FC236}">
                <a16:creationId xmlns:a16="http://schemas.microsoft.com/office/drawing/2014/main" id="{F24EA687-4E48-246C-15E0-02F5181D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566" y="2232793"/>
            <a:ext cx="857536" cy="871710"/>
          </a:xfrm>
          <a:prstGeom prst="rect">
            <a:avLst/>
          </a:prstGeom>
        </p:spPr>
      </p:pic>
      <p:pic>
        <p:nvPicPr>
          <p:cNvPr id="9" name="Picture 8" descr="A logo of a binocular with the earth inside&#10;&#10;AI-generated content may be incorrect.">
            <a:extLst>
              <a:ext uri="{FF2B5EF4-FFF2-40B4-BE49-F238E27FC236}">
                <a16:creationId xmlns:a16="http://schemas.microsoft.com/office/drawing/2014/main" id="{29348F43-DFE9-42A5-6AF9-660159B20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566" y="3225849"/>
            <a:ext cx="857536" cy="871710"/>
          </a:xfrm>
          <a:prstGeom prst="rect">
            <a:avLst/>
          </a:prstGeom>
        </p:spPr>
      </p:pic>
      <p:pic>
        <p:nvPicPr>
          <p:cNvPr id="10" name="Picture 9" descr="A blue and orange circle with a heart above it&#10;&#10;AI-generated content may be incorrect.">
            <a:extLst>
              <a:ext uri="{FF2B5EF4-FFF2-40B4-BE49-F238E27FC236}">
                <a16:creationId xmlns:a16="http://schemas.microsoft.com/office/drawing/2014/main" id="{1444C3EB-2ACF-4B7A-3E99-23CCDED6E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566" y="4252577"/>
            <a:ext cx="857536" cy="871710"/>
          </a:xfrm>
          <a:prstGeom prst="rect">
            <a:avLst/>
          </a:prstGeom>
        </p:spPr>
      </p:pic>
      <p:pic>
        <p:nvPicPr>
          <p:cNvPr id="11" name="Picture 10" descr="A orange and white hand with a number one on a yellow circle&#10;&#10;AI-generated content may be incorrect.">
            <a:extLst>
              <a:ext uri="{FF2B5EF4-FFF2-40B4-BE49-F238E27FC236}">
                <a16:creationId xmlns:a16="http://schemas.microsoft.com/office/drawing/2014/main" id="{E5A2A606-8F30-20AA-CE5B-286835B70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170" y="2232793"/>
            <a:ext cx="857536" cy="871710"/>
          </a:xfrm>
          <a:prstGeom prst="rect">
            <a:avLst/>
          </a:prstGeom>
        </p:spPr>
      </p:pic>
      <p:pic>
        <p:nvPicPr>
          <p:cNvPr id="12" name="Picture 11" descr="A logo of a building block&#10;&#10;AI-generated content may be incorrect.">
            <a:extLst>
              <a:ext uri="{FF2B5EF4-FFF2-40B4-BE49-F238E27FC236}">
                <a16:creationId xmlns:a16="http://schemas.microsoft.com/office/drawing/2014/main" id="{DA8AFD60-A850-74BB-E093-E46A1F37F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170" y="4252577"/>
            <a:ext cx="857536" cy="871710"/>
          </a:xfrm>
          <a:prstGeom prst="rect">
            <a:avLst/>
          </a:prstGeom>
        </p:spPr>
      </p:pic>
      <p:pic>
        <p:nvPicPr>
          <p:cNvPr id="14" name="Picture 13" descr="A yellow star in a blue circle&#10;&#10;AI-generated content may be incorrect.">
            <a:extLst>
              <a:ext uri="{FF2B5EF4-FFF2-40B4-BE49-F238E27FC236}">
                <a16:creationId xmlns:a16="http://schemas.microsoft.com/office/drawing/2014/main" id="{240153E7-1160-97A8-67D8-BD5D0D31F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170" y="3225849"/>
            <a:ext cx="857536" cy="871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E7D2D0-3DD0-DBC2-3B11-B50214729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20" y="244109"/>
            <a:ext cx="1076666" cy="10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1E4"/>
      </a:accent1>
      <a:accent2>
        <a:srgbClr val="F37043"/>
      </a:accent2>
      <a:accent3>
        <a:srgbClr val="AEC340"/>
      </a:accent3>
      <a:accent4>
        <a:srgbClr val="FFCB05"/>
      </a:accent4>
      <a:accent5>
        <a:srgbClr val="63309C"/>
      </a:accent5>
      <a:accent6>
        <a:srgbClr val="E60C93"/>
      </a:accent6>
      <a:hlink>
        <a:srgbClr val="55CDFF"/>
      </a:hlink>
      <a:folHlink>
        <a:srgbClr val="00206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F9B39FB3BCF4BBE93AD02660DA338" ma:contentTypeVersion="4" ma:contentTypeDescription="Create a new document." ma:contentTypeScope="" ma:versionID="509c224c6ba83c36ec0e69e02fd91b63">
  <xsd:schema xmlns:xsd="http://www.w3.org/2001/XMLSchema" xmlns:xs="http://www.w3.org/2001/XMLSchema" xmlns:p="http://schemas.microsoft.com/office/2006/metadata/properties" xmlns:ns3="39d2a9e9-e138-417a-9b55-02c67c80c2c4" targetNamespace="http://schemas.microsoft.com/office/2006/metadata/properties" ma:root="true" ma:fieldsID="dbe6abd90f0e4c7ec4a0922111d0edea" ns3:_="">
    <xsd:import namespace="39d2a9e9-e138-417a-9b55-02c67c80c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a9e9-e138-417a-9b55-02c67c80c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A1C6AF-2BF2-41F0-9036-27028B492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2a9e9-e138-417a-9b55-02c67c80c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5CF06F-564E-4C31-90C7-BB0A75587BEC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9d2a9e9-e138-417a-9b55-02c67c80c2c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45099E-6F76-4694-84B2-0EAB78BDC6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20156</TotalTime>
  <Words>495</Words>
  <Application>Microsoft Office PowerPoint</Application>
  <PresentationFormat>Custom</PresentationFormat>
  <Paragraphs>229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Franklin Gothic Book</vt:lpstr>
      <vt:lpstr>Franklin Gothic Demi</vt:lpstr>
      <vt:lpstr>Franklin Gothic Heavy</vt:lpstr>
      <vt:lpstr>Franklin Gothic Medium</vt:lpstr>
      <vt:lpstr>Gill Sans Ultra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Collinson</dc:creator>
  <cp:lastModifiedBy>Christina Kraft</cp:lastModifiedBy>
  <cp:revision>619</cp:revision>
  <dcterms:created xsi:type="dcterms:W3CDTF">2020-12-18T14:01:48Z</dcterms:created>
  <dcterms:modified xsi:type="dcterms:W3CDTF">2026-05-27T13:34:10Z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0x010100345F9B39FB3BCF4BBE93AD02660DA338</vt:lpwstr>
  </property>
</Properties>
</file>